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9144000"/>
  <p:notesSz cx="6797675" cy="9926625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27">
          <p15:clr>
            <a:srgbClr val="A4A3A4"/>
          </p15:clr>
        </p15:guide>
        <p15:guide id="2" orient="horz" pos="3385">
          <p15:clr>
            <a:srgbClr val="A4A3A4"/>
          </p15:clr>
        </p15:guide>
        <p15:guide id="3" orient="horz" pos="3929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pos="431">
          <p15:clr>
            <a:srgbClr val="A4A3A4"/>
          </p15:clr>
        </p15:guide>
        <p15:guide id="7" pos="5420">
          <p15:clr>
            <a:srgbClr val="A4A3A4"/>
          </p15:clr>
        </p15:guide>
        <p15:guide id="8" pos="2880">
          <p15:clr>
            <a:srgbClr val="A4A3A4"/>
          </p15:clr>
        </p15:guide>
        <p15:guide id="9" pos="1066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4" roundtripDataSignature="AMtx7mgz9lqNBlQmBd12hHKxxv86ibaT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38005E61-B999-4907-8F9B-56E0278FF6E1}">
  <a:tblStyle styleId="{38005E61-B999-4907-8F9B-56E0278FF6E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E8ECF4"/>
          </a:solidFill>
        </a:fill>
      </a:tcStyle>
    </a:lastRow>
    <a:seCell>
      <a:tcTxStyle/>
    </a:seCell>
    <a:swCell>
      <a:tcTxStyle/>
    </a:swCell>
    <a:firstRow>
      <a:tcTxStyle b="on" i="off"/>
      <a:tcStyle>
        <a:fill>
          <a:solidFill>
            <a:srgbClr val="E8ECF4"/>
          </a:solidFill>
        </a:fill>
      </a:tcStyle>
    </a:firstRow>
    <a:neCell>
      <a:tcTxStyle/>
    </a:neCell>
    <a:nwCell>
      <a:tcTxStyle/>
    </a:nwCell>
  </a:tblStyle>
  <a:tblStyle styleId="{163572FE-DF1E-4C94-9E31-242ECD71F3A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A6D216CF-866E-41C5-817D-82D5B29ABF26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27" orient="horz"/>
        <p:guide pos="3385" orient="horz"/>
        <p:guide pos="3929" orient="horz"/>
        <p:guide pos="709" orient="horz"/>
        <p:guide pos="2160" orient="horz"/>
        <p:guide pos="431"/>
        <p:guide pos="5420"/>
        <p:guide pos="2880"/>
        <p:guide pos="106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5.xml"/><Relationship Id="rId22" Type="http://schemas.openxmlformats.org/officeDocument/2006/relationships/font" Target="fonts/Roboto-italic.fntdata"/><Relationship Id="rId10" Type="http://schemas.openxmlformats.org/officeDocument/2006/relationships/slide" Target="slides/slide4.xml"/><Relationship Id="rId21" Type="http://schemas.openxmlformats.org/officeDocument/2006/relationships/font" Target="fonts/Roboto-bold.fntdata"/><Relationship Id="rId13" Type="http://schemas.openxmlformats.org/officeDocument/2006/relationships/slide" Target="slides/slide7.xml"/><Relationship Id="rId24" Type="http://customschemas.google.com/relationships/presentationmetadata" Target="metadata"/><Relationship Id="rId12" Type="http://schemas.openxmlformats.org/officeDocument/2006/relationships/slide" Target="slides/slide6.xml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40fc1837a_0_0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40fc1837a_0_0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640fc1837a_0_0:notes"/>
          <p:cNvSpPr txBox="1"/>
          <p:nvPr>
            <p:ph idx="12" type="sldNum"/>
          </p:nvPr>
        </p:nvSpPr>
        <p:spPr>
          <a:xfrm>
            <a:off x="3850443" y="9428584"/>
            <a:ext cx="2945700" cy="496200"/>
          </a:xfrm>
          <a:prstGeom prst="rect">
            <a:avLst/>
          </a:prstGeom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640fc1837a_0_281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640fc1837a_0_281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640fc1837a_0_281:notes"/>
          <p:cNvSpPr txBox="1"/>
          <p:nvPr>
            <p:ph idx="12" type="sldNum"/>
          </p:nvPr>
        </p:nvSpPr>
        <p:spPr>
          <a:xfrm>
            <a:off x="3850443" y="9428584"/>
            <a:ext cx="2945700" cy="496200"/>
          </a:xfrm>
          <a:prstGeom prst="rect">
            <a:avLst/>
          </a:prstGeom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640fc1837a_0_300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640fc1837a_0_300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640fc1837a_0_300:notes"/>
          <p:cNvSpPr txBox="1"/>
          <p:nvPr>
            <p:ph idx="12" type="sldNum"/>
          </p:nvPr>
        </p:nvSpPr>
        <p:spPr>
          <a:xfrm>
            <a:off x="3850443" y="9428584"/>
            <a:ext cx="2945700" cy="496200"/>
          </a:xfrm>
          <a:prstGeom prst="rect">
            <a:avLst/>
          </a:prstGeom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0644e13de_2_2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0644e13de_2_2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70644e13de_2_2:notes"/>
          <p:cNvSpPr txBox="1"/>
          <p:nvPr>
            <p:ph idx="12" type="sldNum"/>
          </p:nvPr>
        </p:nvSpPr>
        <p:spPr>
          <a:xfrm>
            <a:off x="3850443" y="9428584"/>
            <a:ext cx="2945700" cy="496200"/>
          </a:xfrm>
          <a:prstGeom prst="rect">
            <a:avLst/>
          </a:prstGeom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40fc1837a_0_293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640fc1837a_0_293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40fc1837a_0_12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g640fc1837a_0_12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40fc1837a_0_276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640fc1837a_0_276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40fc1837a_0_6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640fc1837a_0_6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40fc1837a_0_288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640fc1837a_0_288:notes"/>
          <p:cNvSpPr/>
          <p:nvPr>
            <p:ph idx="2" type="sldImg"/>
          </p:nvPr>
        </p:nvSpPr>
        <p:spPr>
          <a:xfrm>
            <a:off x="917575" y="744538"/>
            <a:ext cx="49626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pic>
        <p:nvPicPr>
          <p:cNvPr descr="ppt ok-02.jpg" id="27" name="Google Shape;27;p25"/>
          <p:cNvPicPr preferRelativeResize="0"/>
          <p:nvPr/>
        </p:nvPicPr>
        <p:blipFill rotWithShape="1">
          <a:blip r:embed="rId2">
            <a:alphaModFix/>
          </a:blip>
          <a:srcRect b="97352" l="79998" r="6466" t="1"/>
          <a:stretch/>
        </p:blipFill>
        <p:spPr>
          <a:xfrm>
            <a:off x="7323667" y="0"/>
            <a:ext cx="1280583" cy="216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  <p:pic>
        <p:nvPicPr>
          <p:cNvPr descr="ppt ok-02.jpg" id="32" name="Google Shape;32;p26"/>
          <p:cNvPicPr preferRelativeResize="0"/>
          <p:nvPr/>
        </p:nvPicPr>
        <p:blipFill rotWithShape="1">
          <a:blip r:embed="rId2">
            <a:alphaModFix/>
          </a:blip>
          <a:srcRect b="97352" l="79998" r="6466" t="1"/>
          <a:stretch/>
        </p:blipFill>
        <p:spPr>
          <a:xfrm>
            <a:off x="7323667" y="0"/>
            <a:ext cx="1280583" cy="216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2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7" name="Google Shape;37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8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"/>
          <p:cNvGrpSpPr/>
          <p:nvPr/>
        </p:nvGrpSpPr>
        <p:grpSpPr>
          <a:xfrm>
            <a:off x="395536" y="4"/>
            <a:ext cx="1862015" cy="6857999"/>
            <a:chOff x="6883112" y="1"/>
            <a:chExt cx="1862014" cy="6857999"/>
          </a:xfrm>
        </p:grpSpPr>
        <p:pic>
          <p:nvPicPr>
            <p:cNvPr descr="1-01.jpg" id="57" name="Google Shape;57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6883112" y="1"/>
              <a:ext cx="1862014" cy="8278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2-01.jpg" id="58" name="Google Shape;58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883112" y="6346142"/>
              <a:ext cx="1862014" cy="51185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9" name="Google Shape;59;p1"/>
          <p:cNvSpPr txBox="1"/>
          <p:nvPr/>
        </p:nvSpPr>
        <p:spPr>
          <a:xfrm>
            <a:off x="899592" y="2780928"/>
            <a:ext cx="7133889" cy="16619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Resumen Propuesta Técnico-Económica Llamado a Concurso para Centros de Negocios año 2020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6173788" y="5445224"/>
            <a:ext cx="166603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Diciembre 2019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71246" y="152400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40fc1837a_0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Misión</a:t>
            </a:r>
            <a:r>
              <a:rPr lang="es-ES"/>
              <a:t>/visión/valores/Rol en el territorio</a:t>
            </a:r>
            <a:endParaRPr/>
          </a:p>
        </p:txBody>
      </p:sp>
      <p:sp>
        <p:nvSpPr>
          <p:cNvPr id="129" name="Google Shape;129;g640fc1837a_0_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40fc1837a_0_28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Segmentos a atender y Servicios </a:t>
            </a:r>
            <a:endParaRPr/>
          </a:p>
        </p:txBody>
      </p:sp>
      <p:graphicFrame>
        <p:nvGraphicFramePr>
          <p:cNvPr id="136" name="Google Shape;136;g640fc1837a_0_281"/>
          <p:cNvGraphicFramePr/>
          <p:nvPr/>
        </p:nvGraphicFramePr>
        <p:xfrm>
          <a:off x="457250" y="1581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{163572FE-DF1E-4C94-9E31-242ECD71F3A2}</a:tableStyleId>
              </a:tblPr>
              <a:tblGrid>
                <a:gridCol w="1319475"/>
                <a:gridCol w="1093100"/>
                <a:gridCol w="1078975"/>
                <a:gridCol w="1163850"/>
                <a:gridCol w="1163850"/>
                <a:gridCol w="1163850"/>
                <a:gridCol w="11638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Segmento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Asesoría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Capacitación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Vinculación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Investigación</a:t>
                      </a:r>
                      <a:r>
                        <a:rPr lang="es-ES" sz="1200"/>
                        <a:t> aplicada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Horarios extendidos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Otros (adicional</a:t>
                      </a:r>
                      <a:r>
                        <a:rPr lang="es-ES" sz="1200"/>
                        <a:t>)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59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Emprendedores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Empresas establecidas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Empresas con potencial de crecimiento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640fc1837a_0_3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Financiamiento del centro</a:t>
            </a:r>
            <a:endParaRPr/>
          </a:p>
        </p:txBody>
      </p:sp>
      <p:graphicFrame>
        <p:nvGraphicFramePr>
          <p:cNvPr id="143" name="Google Shape;143;g640fc1837a_0_300"/>
          <p:cNvGraphicFramePr/>
          <p:nvPr/>
        </p:nvGraphicFramePr>
        <p:xfrm>
          <a:off x="952500" y="1799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{163572FE-DF1E-4C94-9E31-242ECD71F3A2}</a:tableStyleId>
              </a:tblPr>
              <a:tblGrid>
                <a:gridCol w="1377625"/>
                <a:gridCol w="1207500"/>
                <a:gridCol w="1196875"/>
                <a:gridCol w="1728500"/>
                <a:gridCol w="1728500"/>
              </a:tblGrid>
              <a:tr h="38100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Item gasto</a:t>
                      </a:r>
                      <a:endParaRPr/>
                    </a:p>
                  </a:txBody>
                  <a:tcPr marT="91425" marB="91425" marR="91425" marL="91425"/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Aporte Sercotec</a:t>
                      </a:r>
                      <a:endParaRPr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         </a:t>
                      </a:r>
                      <a:r>
                        <a:rPr lang="es-ES"/>
                        <a:t>Aporte proponente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Total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 vMerge="1"/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Propio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Tercero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Recursos Humanos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Gastos de operación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Gastos de administración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Total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0644e13de_2_2"/>
          <p:cNvSpPr txBox="1"/>
          <p:nvPr>
            <p:ph type="title"/>
          </p:nvPr>
        </p:nvSpPr>
        <p:spPr>
          <a:xfrm>
            <a:off x="374650" y="228598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Gracias¡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457200" y="274638"/>
            <a:ext cx="8229600" cy="346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s-ES" sz="2800"/>
              <a:t>Antecedentes de la entidad postulante </a:t>
            </a:r>
            <a:endParaRPr b="1" sz="2800"/>
          </a:p>
        </p:txBody>
      </p:sp>
      <p:graphicFrame>
        <p:nvGraphicFramePr>
          <p:cNvPr id="67" name="Google Shape;67;p2"/>
          <p:cNvGraphicFramePr/>
          <p:nvPr/>
        </p:nvGraphicFramePr>
        <p:xfrm>
          <a:off x="899592" y="112068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{38005E61-B999-4907-8F9B-56E0278FF6E1}</a:tableStyleId>
              </a:tblPr>
              <a:tblGrid>
                <a:gridCol w="3443525"/>
                <a:gridCol w="35706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/>
                        <a:t>Nombre Operador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R.U.T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Dirección/Ciudad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Nombre Jefe</a:t>
                      </a:r>
                      <a:r>
                        <a:rPr lang="es-ES" sz="1800"/>
                        <a:t> de Proyecto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Correo Jefe Proyecto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Centro al que postula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Región del Centro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Postulación</a:t>
                      </a:r>
                      <a:r>
                        <a:rPr lang="es-ES" sz="1800"/>
                        <a:t> conjunta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Si____     No____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Nombre entidades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1.__________________________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2.__________________________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3.__________________________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40fc1837a_0_293"/>
          <p:cNvSpPr txBox="1"/>
          <p:nvPr>
            <p:ph type="title"/>
          </p:nvPr>
        </p:nvSpPr>
        <p:spPr>
          <a:xfrm>
            <a:off x="457200" y="274638"/>
            <a:ext cx="82296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s-ES" sz="2800"/>
              <a:t>Experiencia </a:t>
            </a:r>
            <a:r>
              <a:rPr b="1" lang="es-ES" sz="2800"/>
              <a:t> de la entidad postulante </a:t>
            </a:r>
            <a:endParaRPr b="1" sz="2800"/>
          </a:p>
        </p:txBody>
      </p:sp>
      <p:sp>
        <p:nvSpPr>
          <p:cNvPr id="73" name="Google Shape;73;g640fc1837a_0_293"/>
          <p:cNvSpPr/>
          <p:nvPr/>
        </p:nvSpPr>
        <p:spPr>
          <a:xfrm>
            <a:off x="1143000" y="1200150"/>
            <a:ext cx="7029600" cy="4057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40fc1837a_0_12"/>
          <p:cNvSpPr txBox="1"/>
          <p:nvPr>
            <p:ph type="title"/>
          </p:nvPr>
        </p:nvSpPr>
        <p:spPr>
          <a:xfrm>
            <a:off x="457200" y="490413"/>
            <a:ext cx="82296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s-ES" sz="2800"/>
              <a:t>Estructura del Centro y dependencia </a:t>
            </a:r>
            <a:r>
              <a:rPr b="1" lang="es-ES" sz="2800"/>
              <a:t>jerárquica</a:t>
            </a:r>
            <a:r>
              <a:rPr b="1" lang="es-ES" sz="2800"/>
              <a:t> del operador </a:t>
            </a:r>
            <a:r>
              <a:rPr b="1" lang="es-ES" sz="2800"/>
              <a:t> </a:t>
            </a:r>
            <a:endParaRPr b="1" sz="2800"/>
          </a:p>
        </p:txBody>
      </p:sp>
      <p:sp>
        <p:nvSpPr>
          <p:cNvPr id="79" name="Google Shape;79;g640fc1837a_0_12"/>
          <p:cNvSpPr/>
          <p:nvPr/>
        </p:nvSpPr>
        <p:spPr>
          <a:xfrm>
            <a:off x="3843443" y="1241474"/>
            <a:ext cx="1538100" cy="442500"/>
          </a:xfrm>
          <a:prstGeom prst="roundRect">
            <a:avLst>
              <a:gd fmla="val 50000" name="adj"/>
            </a:avLst>
          </a:prstGeom>
          <a:solidFill>
            <a:srgbClr val="0944A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0" name="Google Shape;80;g640fc1837a_0_12"/>
          <p:cNvSpPr/>
          <p:nvPr/>
        </p:nvSpPr>
        <p:spPr>
          <a:xfrm>
            <a:off x="5649590" y="2622175"/>
            <a:ext cx="1538100" cy="442500"/>
          </a:xfrm>
          <a:prstGeom prst="roundRect">
            <a:avLst>
              <a:gd fmla="val 50000" name="adj"/>
            </a:avLst>
          </a:prstGeom>
          <a:solidFill>
            <a:srgbClr val="0D5DD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1" name="Google Shape;81;g640fc1837a_0_12"/>
          <p:cNvSpPr/>
          <p:nvPr/>
        </p:nvSpPr>
        <p:spPr>
          <a:xfrm>
            <a:off x="2032647" y="2622175"/>
            <a:ext cx="1538100" cy="442500"/>
          </a:xfrm>
          <a:prstGeom prst="roundRect">
            <a:avLst>
              <a:gd fmla="val 50000" name="adj"/>
            </a:avLst>
          </a:prstGeom>
          <a:solidFill>
            <a:srgbClr val="0D5DD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2" name="Google Shape;82;g640fc1837a_0_12"/>
          <p:cNvSpPr/>
          <p:nvPr/>
        </p:nvSpPr>
        <p:spPr>
          <a:xfrm>
            <a:off x="1263450" y="3599451"/>
            <a:ext cx="1538100" cy="442500"/>
          </a:xfrm>
          <a:prstGeom prst="roundRect">
            <a:avLst>
              <a:gd fmla="val 50000" name="adj"/>
            </a:avLst>
          </a:prstGeom>
          <a:solidFill>
            <a:srgbClr val="307B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3" name="Google Shape;83;g640fc1837a_0_12"/>
          <p:cNvSpPr/>
          <p:nvPr/>
        </p:nvSpPr>
        <p:spPr>
          <a:xfrm>
            <a:off x="2938043" y="3599451"/>
            <a:ext cx="1538100" cy="442500"/>
          </a:xfrm>
          <a:prstGeom prst="roundRect">
            <a:avLst>
              <a:gd fmla="val 50000" name="adj"/>
            </a:avLst>
          </a:prstGeom>
          <a:solidFill>
            <a:srgbClr val="307B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4" name="Google Shape;84;g640fc1837a_0_12"/>
          <p:cNvSpPr/>
          <p:nvPr/>
        </p:nvSpPr>
        <p:spPr>
          <a:xfrm>
            <a:off x="4678350" y="3599451"/>
            <a:ext cx="1538100" cy="442500"/>
          </a:xfrm>
          <a:prstGeom prst="roundRect">
            <a:avLst>
              <a:gd fmla="val 50000" name="adj"/>
            </a:avLst>
          </a:prstGeom>
          <a:solidFill>
            <a:srgbClr val="307B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5" name="Google Shape;85;g640fc1837a_0_12"/>
          <p:cNvSpPr/>
          <p:nvPr/>
        </p:nvSpPr>
        <p:spPr>
          <a:xfrm>
            <a:off x="6666743" y="3599451"/>
            <a:ext cx="1538100" cy="442500"/>
          </a:xfrm>
          <a:prstGeom prst="roundRect">
            <a:avLst>
              <a:gd fmla="val 50000" name="adj"/>
            </a:avLst>
          </a:prstGeom>
          <a:solidFill>
            <a:srgbClr val="307B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Lorem Ipsum</a:t>
            </a:r>
            <a:endParaRPr>
              <a:solidFill>
                <a:srgbClr val="FFFFFF"/>
              </a:solidFill>
            </a:endParaRPr>
          </a:p>
        </p:txBody>
      </p:sp>
      <p:cxnSp>
        <p:nvCxnSpPr>
          <p:cNvPr id="86" name="Google Shape;86;g640fc1837a_0_12"/>
          <p:cNvCxnSpPr>
            <a:stCxn id="79" idx="2"/>
            <a:endCxn id="80" idx="0"/>
          </p:cNvCxnSpPr>
          <p:nvPr/>
        </p:nvCxnSpPr>
        <p:spPr>
          <a:xfrm flipH="1" rot="-5400000">
            <a:off x="5046443" y="1250024"/>
            <a:ext cx="938100" cy="1806000"/>
          </a:xfrm>
          <a:prstGeom prst="bentConnector3">
            <a:avLst>
              <a:gd fmla="val 50005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7" name="Google Shape;87;g640fc1837a_0_12"/>
          <p:cNvCxnSpPr>
            <a:stCxn id="81" idx="0"/>
            <a:endCxn id="79" idx="2"/>
          </p:cNvCxnSpPr>
          <p:nvPr/>
        </p:nvCxnSpPr>
        <p:spPr>
          <a:xfrm rot="-5400000">
            <a:off x="3238047" y="1247725"/>
            <a:ext cx="938100" cy="1810800"/>
          </a:xfrm>
          <a:prstGeom prst="bentConnector3">
            <a:avLst>
              <a:gd fmla="val 50005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8" name="Google Shape;88;g640fc1837a_0_12"/>
          <p:cNvCxnSpPr>
            <a:stCxn id="81" idx="2"/>
            <a:endCxn id="83" idx="0"/>
          </p:cNvCxnSpPr>
          <p:nvPr/>
        </p:nvCxnSpPr>
        <p:spPr>
          <a:xfrm flipH="1" rot="-5400000">
            <a:off x="2986947" y="2879425"/>
            <a:ext cx="534900" cy="905400"/>
          </a:xfrm>
          <a:prstGeom prst="bentConnector3">
            <a:avLst>
              <a:gd fmla="val 49988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g640fc1837a_0_12"/>
          <p:cNvCxnSpPr>
            <a:stCxn id="82" idx="0"/>
            <a:endCxn id="81" idx="2"/>
          </p:cNvCxnSpPr>
          <p:nvPr/>
        </p:nvCxnSpPr>
        <p:spPr>
          <a:xfrm rot="-5400000">
            <a:off x="2149650" y="2947401"/>
            <a:ext cx="534900" cy="769200"/>
          </a:xfrm>
          <a:prstGeom prst="bentConnector3">
            <a:avLst>
              <a:gd fmla="val 49988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0" name="Google Shape;90;g640fc1837a_0_12"/>
          <p:cNvCxnSpPr>
            <a:stCxn id="80" idx="2"/>
            <a:endCxn id="85" idx="0"/>
          </p:cNvCxnSpPr>
          <p:nvPr/>
        </p:nvCxnSpPr>
        <p:spPr>
          <a:xfrm flipH="1" rot="-5400000">
            <a:off x="6659840" y="2823475"/>
            <a:ext cx="534900" cy="1017300"/>
          </a:xfrm>
          <a:prstGeom prst="bentConnector3">
            <a:avLst>
              <a:gd fmla="val 49988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1" name="Google Shape;91;g640fc1837a_0_12"/>
          <p:cNvCxnSpPr>
            <a:stCxn id="84" idx="0"/>
            <a:endCxn id="80" idx="2"/>
          </p:cNvCxnSpPr>
          <p:nvPr/>
        </p:nvCxnSpPr>
        <p:spPr>
          <a:xfrm rot="-5400000">
            <a:off x="5665500" y="2846451"/>
            <a:ext cx="534900" cy="971100"/>
          </a:xfrm>
          <a:prstGeom prst="bentConnector3">
            <a:avLst>
              <a:gd fmla="val 49988" name="adj1"/>
            </a:avLst>
          </a:prstGeom>
          <a:noFill/>
          <a:ln cap="flat" cmpd="sng" w="9525">
            <a:solidFill>
              <a:srgbClr val="C2C2C2"/>
            </a:solidFill>
            <a:prstDash val="solid"/>
            <a:round/>
            <a:headEnd len="sm" w="sm" type="none"/>
            <a:tailEnd len="sm" w="sm" type="none"/>
          </a:ln>
        </p:spPr>
      </p:cxnSp>
      <p:graphicFrame>
        <p:nvGraphicFramePr>
          <p:cNvPr id="92" name="Google Shape;92;g640fc1837a_0_12"/>
          <p:cNvGraphicFramePr/>
          <p:nvPr/>
        </p:nvGraphicFramePr>
        <p:xfrm>
          <a:off x="717600" y="4656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{163572FE-DF1E-4C94-9E31-242ECD71F3A2}</a:tableStyleId>
              </a:tblPr>
              <a:tblGrid>
                <a:gridCol w="2596600"/>
                <a:gridCol w="2596600"/>
                <a:gridCol w="2596600"/>
              </a:tblGrid>
              <a:tr h="278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Cargo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Nombre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Rol y funciones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281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Jefe</a:t>
                      </a:r>
                      <a:r>
                        <a:rPr lang="es-ES"/>
                        <a:t> de Proyecto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81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Asesor contable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281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/>
                        <a:t>Otro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457200" y="274638"/>
            <a:ext cx="8229600" cy="346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s-ES" sz="2800"/>
              <a:t>Ubicación e Infraestructura</a:t>
            </a:r>
            <a:r>
              <a:rPr b="1" lang="es-ES" sz="2800"/>
              <a:t>  </a:t>
            </a:r>
            <a:endParaRPr b="1" sz="2800"/>
          </a:p>
        </p:txBody>
      </p:sp>
      <p:graphicFrame>
        <p:nvGraphicFramePr>
          <p:cNvPr id="98" name="Google Shape;98;p3"/>
          <p:cNvGraphicFramePr/>
          <p:nvPr/>
        </p:nvGraphicFramePr>
        <p:xfrm>
          <a:off x="899592" y="112068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{38005E61-B999-4907-8F9B-56E0278FF6E1}</a:tableStyleId>
              </a:tblPr>
              <a:tblGrid>
                <a:gridCol w="3379725"/>
                <a:gridCol w="38957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Oficinas</a:t>
                      </a:r>
                      <a:r>
                        <a:rPr lang="es-ES" sz="1800"/>
                        <a:t> </a:t>
                      </a:r>
                      <a:r>
                        <a:rPr lang="es-ES" sz="1800"/>
                        <a:t>Satélites</a:t>
                      </a:r>
                      <a:r>
                        <a:rPr lang="es-ES" sz="1800"/>
                        <a:t>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Puntos</a:t>
                      </a:r>
                      <a:r>
                        <a:rPr lang="es-ES" sz="1800"/>
                        <a:t> móviles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Dirección Ubicación</a:t>
                      </a:r>
                      <a:r>
                        <a:rPr lang="es-ES" sz="1800"/>
                        <a:t> propuesta  del Centro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Metros</a:t>
                      </a:r>
                      <a:r>
                        <a:rPr lang="es-ES" sz="1800"/>
                        <a:t> cuadrados/características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Monto  Total</a:t>
                      </a:r>
                      <a:r>
                        <a:rPr lang="es-ES" sz="1800"/>
                        <a:t> </a:t>
                      </a:r>
                      <a:r>
                        <a:rPr lang="es-ES" sz="1800"/>
                        <a:t>Habilitación</a:t>
                      </a:r>
                      <a:r>
                        <a:rPr lang="es-ES" sz="1800"/>
                        <a:t>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$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Monto Aporte Sercotec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$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Monto</a:t>
                      </a:r>
                      <a:r>
                        <a:rPr lang="es-ES" sz="1800"/>
                        <a:t> aporte operador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Monto aporte terceros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$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40fc1837a_0_276"/>
          <p:cNvSpPr txBox="1"/>
          <p:nvPr>
            <p:ph type="title"/>
          </p:nvPr>
        </p:nvSpPr>
        <p:spPr>
          <a:xfrm>
            <a:off x="457200" y="663513"/>
            <a:ext cx="82296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s-ES" sz="2800"/>
              <a:t>Ubicación e Infraestructura </a:t>
            </a:r>
            <a:r>
              <a:rPr b="1" lang="es-ES" sz="2800"/>
              <a:t> del Centro (Fotos 3 máximo)  </a:t>
            </a:r>
            <a:endParaRPr b="1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457200" y="274638"/>
            <a:ext cx="8229600" cy="346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s-ES" sz="2800"/>
              <a:t>Equipo profesional </a:t>
            </a:r>
            <a:r>
              <a:rPr b="1" lang="es-ES" sz="2800"/>
              <a:t>  del Centro  </a:t>
            </a:r>
            <a:endParaRPr b="1" sz="2800"/>
          </a:p>
        </p:txBody>
      </p:sp>
      <p:graphicFrame>
        <p:nvGraphicFramePr>
          <p:cNvPr id="109" name="Google Shape;109;p4"/>
          <p:cNvGraphicFramePr/>
          <p:nvPr/>
        </p:nvGraphicFramePr>
        <p:xfrm>
          <a:off x="806492" y="90346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{38005E61-B999-4907-8F9B-56E0278FF6E1}</a:tableStyleId>
              </a:tblPr>
              <a:tblGrid>
                <a:gridCol w="2520275"/>
                <a:gridCol w="15841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Equipo</a:t>
                      </a:r>
                      <a:r>
                        <a:rPr lang="es-ES" sz="1800"/>
                        <a:t> profesional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/>
                        <a:t>N° Total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10" name="Google Shape;110;p4"/>
          <p:cNvGraphicFramePr/>
          <p:nvPr/>
        </p:nvGraphicFramePr>
        <p:xfrm>
          <a:off x="684217" y="174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{A6D216CF-866E-41C5-817D-82D5B29ABF26}</a:tableStyleId>
              </a:tblPr>
              <a:tblGrid>
                <a:gridCol w="1924675"/>
                <a:gridCol w="1584675"/>
                <a:gridCol w="1413325"/>
                <a:gridCol w="1642800"/>
                <a:gridCol w="13545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Cargo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Nombre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Título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Años experiencia /especialidad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Postula a otro Centro</a:t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Coordinador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Asesor 1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Asesor 2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Asesor 3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Asistente ejecutivo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Asistente administrativo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Otros (adicional)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40fc1837a_0_6"/>
          <p:cNvSpPr txBox="1"/>
          <p:nvPr>
            <p:ph type="title"/>
          </p:nvPr>
        </p:nvSpPr>
        <p:spPr>
          <a:xfrm>
            <a:off x="457200" y="274638"/>
            <a:ext cx="82296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s-ES" sz="2800"/>
              <a:t>Comité Directivo</a:t>
            </a:r>
            <a:r>
              <a:rPr b="1" lang="es-ES" sz="2800"/>
              <a:t>  </a:t>
            </a:r>
            <a:endParaRPr b="1" sz="2800"/>
          </a:p>
        </p:txBody>
      </p:sp>
      <p:graphicFrame>
        <p:nvGraphicFramePr>
          <p:cNvPr id="116" name="Google Shape;116;g640fc1837a_0_6"/>
          <p:cNvGraphicFramePr/>
          <p:nvPr/>
        </p:nvGraphicFramePr>
        <p:xfrm>
          <a:off x="611992" y="13526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{A6D216CF-866E-41C5-817D-82D5B29ABF26}</a:tableStyleId>
              </a:tblPr>
              <a:tblGrid>
                <a:gridCol w="2240800"/>
                <a:gridCol w="1844950"/>
                <a:gridCol w="1645450"/>
                <a:gridCol w="19126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Entidad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Nombre Firmante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Cargo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Categoría de la institución</a:t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1.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2.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3.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4.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5.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6.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7.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8.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640fc1837a_0_288"/>
          <p:cNvSpPr txBox="1"/>
          <p:nvPr>
            <p:ph type="title"/>
          </p:nvPr>
        </p:nvSpPr>
        <p:spPr>
          <a:xfrm>
            <a:off x="457200" y="274638"/>
            <a:ext cx="82296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lang="es-ES" sz="2800"/>
              <a:t>Socios estratégicos</a:t>
            </a:r>
            <a:r>
              <a:rPr b="1" lang="es-ES" sz="2800"/>
              <a:t>  </a:t>
            </a:r>
            <a:endParaRPr b="1" sz="2800"/>
          </a:p>
        </p:txBody>
      </p:sp>
      <p:graphicFrame>
        <p:nvGraphicFramePr>
          <p:cNvPr id="122" name="Google Shape;122;g640fc1837a_0_288"/>
          <p:cNvGraphicFramePr/>
          <p:nvPr/>
        </p:nvGraphicFramePr>
        <p:xfrm>
          <a:off x="611992" y="13526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{A6D216CF-866E-41C5-817D-82D5B29ABF26}</a:tableStyleId>
              </a:tblPr>
              <a:tblGrid>
                <a:gridCol w="3011700"/>
                <a:gridCol w="2479650"/>
                <a:gridCol w="22115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Entidad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Categoría</a:t>
                      </a:r>
                      <a:r>
                        <a:rPr lang="es-ES" sz="1200"/>
                        <a:t> (empresa,</a:t>
                      </a:r>
                      <a:r>
                        <a:rPr lang="es-ES" sz="1200"/>
                        <a:t>universidad</a:t>
                      </a:r>
                      <a:r>
                        <a:rPr lang="es-ES" sz="1200"/>
                        <a:t>,entidad)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Rol </a:t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1.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2.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3.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4.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5.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6.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7.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/>
                        <a:t>8.</a:t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2016-08-23T14:46:55Z</dcterms:created>
  <dc:creator>Rene Marco Samuel Benavente Jaque</dc:creator>
</cp:coreProperties>
</file>